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8"/>
  </p:notesMasterIdLst>
  <p:sldIdLst>
    <p:sldId id="265" r:id="rId2"/>
    <p:sldId id="256" r:id="rId3"/>
    <p:sldId id="282" r:id="rId4"/>
    <p:sldId id="283" r:id="rId5"/>
    <p:sldId id="284" r:id="rId6"/>
    <p:sldId id="273" r:id="rId7"/>
    <p:sldId id="257" r:id="rId8"/>
    <p:sldId id="258" r:id="rId9"/>
    <p:sldId id="274" r:id="rId10"/>
    <p:sldId id="260" r:id="rId11"/>
    <p:sldId id="261" r:id="rId12"/>
    <p:sldId id="263" r:id="rId13"/>
    <p:sldId id="277" r:id="rId14"/>
    <p:sldId id="275" r:id="rId15"/>
    <p:sldId id="279" r:id="rId16"/>
    <p:sldId id="281" r:id="rId17"/>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84175442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 name="Shape 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482800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 name="Shape 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735355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306550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250070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042552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224815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p:nvPr/>
        </p:nvSpPr>
        <p:spPr>
          <a:xfrm rot="10800000" flipH="1">
            <a:off x="0" y="2984999"/>
            <a:ext cx="9144000" cy="2158500"/>
          </a:xfrm>
          <a:prstGeom prst="rect">
            <a:avLst/>
          </a:prstGeom>
          <a:solidFill>
            <a:schemeClr val="lt1"/>
          </a:solidFill>
          <a:ln>
            <a:noFill/>
          </a:ln>
        </p:spPr>
        <p:txBody>
          <a:bodyPr lIns="91425" tIns="45700" rIns="91425" bIns="45700" anchor="ctr" anchorCtr="0">
            <a:noAutofit/>
          </a:bodyPr>
          <a:lstStyle/>
          <a:p>
            <a:pPr>
              <a:spcBef>
                <a:spcPts val="0"/>
              </a:spcBef>
              <a:buNone/>
            </a:pPr>
            <a:endParaRPr/>
          </a:p>
        </p:txBody>
      </p:sp>
      <p:sp>
        <p:nvSpPr>
          <p:cNvPr id="9" name="Shape 9"/>
          <p:cNvSpPr/>
          <p:nvPr/>
        </p:nvSpPr>
        <p:spPr>
          <a:xfrm>
            <a:off x="0" y="2393175"/>
            <a:ext cx="4617372" cy="59050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pPr>
              <a:spcBef>
                <a:spcPts val="0"/>
              </a:spcBef>
              <a:buNone/>
            </a:pPr>
            <a:endParaRPr/>
          </a:p>
        </p:txBody>
      </p:sp>
      <p:sp>
        <p:nvSpPr>
          <p:cNvPr id="10" name="Shape 10"/>
          <p:cNvSpPr/>
          <p:nvPr/>
        </p:nvSpPr>
        <p:spPr>
          <a:xfrm rot="10800000" flipH="1">
            <a:off x="0" y="2983958"/>
            <a:ext cx="4617372" cy="571095"/>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pPr>
              <a:spcBef>
                <a:spcPts val="0"/>
              </a:spcBef>
              <a:buNone/>
            </a:pPr>
            <a:endParaRPr/>
          </a:p>
        </p:txBody>
      </p:sp>
      <p:sp>
        <p:nvSpPr>
          <p:cNvPr id="11" name="Shape 11"/>
          <p:cNvSpPr txBox="1">
            <a:spLocks noGrp="1"/>
          </p:cNvSpPr>
          <p:nvPr>
            <p:ph type="ctrTitle"/>
          </p:nvPr>
        </p:nvSpPr>
        <p:spPr>
          <a:xfrm>
            <a:off x="685800" y="1746892"/>
            <a:ext cx="7772400" cy="1238099"/>
          </a:xfrm>
          <a:prstGeom prst="rect">
            <a:avLst/>
          </a:prstGeom>
        </p:spPr>
        <p:txBody>
          <a:bodyPr lIns="91425" tIns="91425" rIns="91425" bIns="91425" anchor="b"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a:endParaRPr/>
          </a:p>
        </p:txBody>
      </p:sp>
      <p:sp>
        <p:nvSpPr>
          <p:cNvPr id="12" name="Shape 12"/>
          <p:cNvSpPr txBox="1">
            <a:spLocks noGrp="1"/>
          </p:cNvSpPr>
          <p:nvPr>
            <p:ph type="subTitle" idx="1"/>
          </p:nvPr>
        </p:nvSpPr>
        <p:spPr>
          <a:xfrm>
            <a:off x="685800" y="3093357"/>
            <a:ext cx="7772400" cy="666600"/>
          </a:xfrm>
          <a:prstGeom prst="rect">
            <a:avLst/>
          </a:prstGeom>
        </p:spPr>
        <p:txBody>
          <a:bodyPr lIns="91425" tIns="91425" rIns="91425" bIns="91425" anchor="t" anchorCtr="0"/>
          <a:lstStyle>
            <a:lvl1pPr algn="ctr">
              <a:spcBef>
                <a:spcPts val="0"/>
              </a:spcBef>
              <a:buClr>
                <a:schemeClr val="dk2"/>
              </a:buClr>
              <a:buSzPct val="100000"/>
              <a:buNone/>
              <a:defRPr sz="2400" i="1">
                <a:solidFill>
                  <a:schemeClr val="dk2"/>
                </a:solidFill>
              </a:defRPr>
            </a:lvl1pPr>
            <a:lvl2pPr algn="ctr">
              <a:spcBef>
                <a:spcPts val="0"/>
              </a:spcBef>
              <a:buClr>
                <a:schemeClr val="dk2"/>
              </a:buClr>
              <a:buNone/>
              <a:defRPr i="1">
                <a:solidFill>
                  <a:schemeClr val="dk2"/>
                </a:solidFill>
              </a:defRPr>
            </a:lvl2pPr>
            <a:lvl3pPr algn="ctr">
              <a:spcBef>
                <a:spcPts val="0"/>
              </a:spcBef>
              <a:buClr>
                <a:schemeClr val="dk2"/>
              </a:buClr>
              <a:buNone/>
              <a:defRPr i="1">
                <a:solidFill>
                  <a:schemeClr val="dk2"/>
                </a:solidFill>
              </a:defRPr>
            </a:lvl3pPr>
            <a:lvl4pPr algn="ctr">
              <a:spcBef>
                <a:spcPts val="0"/>
              </a:spcBef>
              <a:buClr>
                <a:schemeClr val="dk2"/>
              </a:buClr>
              <a:buSzPct val="100000"/>
              <a:buNone/>
              <a:defRPr sz="2400" i="1">
                <a:solidFill>
                  <a:schemeClr val="dk2"/>
                </a:solidFill>
              </a:defRPr>
            </a:lvl4pPr>
            <a:lvl5pPr algn="ctr">
              <a:spcBef>
                <a:spcPts val="0"/>
              </a:spcBef>
              <a:buClr>
                <a:schemeClr val="dk2"/>
              </a:buClr>
              <a:buSzPct val="100000"/>
              <a:buNone/>
              <a:defRPr sz="2400" i="1">
                <a:solidFill>
                  <a:schemeClr val="dk2"/>
                </a:solidFill>
              </a:defRPr>
            </a:lvl5pPr>
            <a:lvl6pPr algn="ctr">
              <a:spcBef>
                <a:spcPts val="0"/>
              </a:spcBef>
              <a:buClr>
                <a:schemeClr val="dk2"/>
              </a:buClr>
              <a:buSzPct val="100000"/>
              <a:buNone/>
              <a:defRPr sz="2400" i="1">
                <a:solidFill>
                  <a:schemeClr val="dk2"/>
                </a:solidFill>
              </a:defRPr>
            </a:lvl6pPr>
            <a:lvl7pPr algn="ctr">
              <a:spcBef>
                <a:spcPts val="0"/>
              </a:spcBef>
              <a:buClr>
                <a:schemeClr val="dk2"/>
              </a:buClr>
              <a:buSzPct val="100000"/>
              <a:buNone/>
              <a:defRPr sz="2400" i="1">
                <a:solidFill>
                  <a:schemeClr val="dk2"/>
                </a:solidFill>
              </a:defRPr>
            </a:lvl7pPr>
            <a:lvl8pPr algn="ctr">
              <a:spcBef>
                <a:spcPts val="0"/>
              </a:spcBef>
              <a:buClr>
                <a:schemeClr val="dk2"/>
              </a:buClr>
              <a:buSzPct val="100000"/>
              <a:buNone/>
              <a:defRPr sz="2400" i="1">
                <a:solidFill>
                  <a:schemeClr val="dk2"/>
                </a:solidFill>
              </a:defRPr>
            </a:lvl8pPr>
            <a:lvl9pPr algn="ctr">
              <a:spcBef>
                <a:spcPts val="0"/>
              </a:spcBef>
              <a:buClr>
                <a:schemeClr val="dk2"/>
              </a:buClr>
              <a:buSzPct val="100000"/>
              <a:buNone/>
              <a:defRPr sz="2400" i="1">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p:nvPr/>
        </p:nvSpPr>
        <p:spPr>
          <a:xfrm rot="10800000" flipH="1">
            <a:off x="0" y="1163100"/>
            <a:ext cx="9144000" cy="3980399"/>
          </a:xfrm>
          <a:prstGeom prst="rect">
            <a:avLst/>
          </a:prstGeom>
          <a:solidFill>
            <a:schemeClr val="lt1"/>
          </a:solidFill>
          <a:ln>
            <a:noFill/>
          </a:ln>
        </p:spPr>
        <p:txBody>
          <a:bodyPr lIns="91425" tIns="45700" rIns="91425" bIns="45700" anchor="ctr" anchorCtr="0">
            <a:noAutofit/>
          </a:bodyPr>
          <a:lstStyle/>
          <a:p>
            <a:pPr>
              <a:spcBef>
                <a:spcPts val="0"/>
              </a:spcBef>
              <a:buNone/>
            </a:pPr>
            <a:endParaRPr/>
          </a:p>
        </p:txBody>
      </p:sp>
      <p:sp>
        <p:nvSpPr>
          <p:cNvPr id="15" name="Shape 15"/>
          <p:cNvSpPr/>
          <p:nvPr/>
        </p:nvSpPr>
        <p:spPr>
          <a:xfrm flipH="1">
            <a:off x="4526627" y="571349"/>
            <a:ext cx="4617372" cy="59050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pPr>
              <a:spcBef>
                <a:spcPts val="0"/>
              </a:spcBef>
              <a:buNone/>
            </a:pPr>
            <a:endParaRPr/>
          </a:p>
        </p:txBody>
      </p:sp>
      <p:sp>
        <p:nvSpPr>
          <p:cNvPr id="16" name="Shape 16"/>
          <p:cNvSpPr/>
          <p:nvPr/>
        </p:nvSpPr>
        <p:spPr>
          <a:xfrm rot="10800000">
            <a:off x="4526627" y="1162132"/>
            <a:ext cx="4617372" cy="571095"/>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pPr>
              <a:spcBef>
                <a:spcPts val="0"/>
              </a:spcBef>
              <a:buNone/>
            </a:pPr>
            <a:endParaRPr/>
          </a:p>
        </p:txBody>
      </p:sp>
      <p:sp>
        <p:nvSpPr>
          <p:cNvPr id="17" name="Shape 17"/>
          <p:cNvSpPr txBox="1">
            <a:spLocks noGrp="1"/>
          </p:cNvSpPr>
          <p:nvPr>
            <p:ph type="title"/>
          </p:nvPr>
        </p:nvSpPr>
        <p:spPr>
          <a:xfrm>
            <a:off x="457200" y="205978"/>
            <a:ext cx="8229600" cy="857400"/>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9"/>
        <p:cNvGrpSpPr/>
        <p:nvPr/>
      </p:nvGrpSpPr>
      <p:grpSpPr>
        <a:xfrm>
          <a:off x="0" y="0"/>
          <a:ext cx="0" cy="0"/>
          <a:chOff x="0" y="0"/>
          <a:chExt cx="0" cy="0"/>
        </a:xfrm>
      </p:grpSpPr>
      <p:sp>
        <p:nvSpPr>
          <p:cNvPr id="20" name="Shape 20"/>
          <p:cNvSpPr/>
          <p:nvPr/>
        </p:nvSpPr>
        <p:spPr>
          <a:xfrm rot="10800000" flipH="1">
            <a:off x="0" y="1163100"/>
            <a:ext cx="9144000" cy="3980399"/>
          </a:xfrm>
          <a:prstGeom prst="rect">
            <a:avLst/>
          </a:prstGeom>
          <a:solidFill>
            <a:schemeClr val="lt1"/>
          </a:solidFill>
          <a:ln>
            <a:noFill/>
          </a:ln>
        </p:spPr>
        <p:txBody>
          <a:bodyPr lIns="91425" tIns="45700" rIns="91425" bIns="45700" anchor="ctr" anchorCtr="0">
            <a:noAutofit/>
          </a:bodyPr>
          <a:lstStyle/>
          <a:p>
            <a:pPr>
              <a:spcBef>
                <a:spcPts val="0"/>
              </a:spcBef>
              <a:buNone/>
            </a:pPr>
            <a:endParaRPr/>
          </a:p>
        </p:txBody>
      </p:sp>
      <p:sp>
        <p:nvSpPr>
          <p:cNvPr id="21" name="Shape 21"/>
          <p:cNvSpPr/>
          <p:nvPr/>
        </p:nvSpPr>
        <p:spPr>
          <a:xfrm rot="10800000">
            <a:off x="4526627" y="1162132"/>
            <a:ext cx="4617372" cy="571095"/>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pPr>
              <a:spcBef>
                <a:spcPts val="0"/>
              </a:spcBef>
              <a:buNone/>
            </a:pPr>
            <a:endParaRPr/>
          </a:p>
        </p:txBody>
      </p:sp>
      <p:sp>
        <p:nvSpPr>
          <p:cNvPr id="22" name="Shape 22"/>
          <p:cNvSpPr txBox="1">
            <a:spLocks noGrp="1"/>
          </p:cNvSpPr>
          <p:nvPr>
            <p:ph type="title"/>
          </p:nvPr>
        </p:nvSpPr>
        <p:spPr>
          <a:xfrm>
            <a:off x="457200" y="205978"/>
            <a:ext cx="8229600" cy="857400"/>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4" name="Shape 24"/>
          <p:cNvSpPr/>
          <p:nvPr/>
        </p:nvSpPr>
        <p:spPr>
          <a:xfrm flipH="1">
            <a:off x="4526627" y="571349"/>
            <a:ext cx="4617372" cy="59050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pPr>
              <a:spcBef>
                <a:spcPts val="0"/>
              </a:spcBef>
              <a:buNone/>
            </a:pPr>
            <a:endParaRPr/>
          </a:p>
        </p:txBody>
      </p:sp>
      <p:sp>
        <p:nvSpPr>
          <p:cNvPr id="25" name="Shape 25"/>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p:nvPr/>
        </p:nvSpPr>
        <p:spPr>
          <a:xfrm rot="10800000" flipH="1">
            <a:off x="0" y="1163100"/>
            <a:ext cx="9144000" cy="3980399"/>
          </a:xfrm>
          <a:prstGeom prst="rect">
            <a:avLst/>
          </a:prstGeom>
          <a:solidFill>
            <a:schemeClr val="lt1"/>
          </a:solidFill>
          <a:ln>
            <a:noFill/>
          </a:ln>
        </p:spPr>
        <p:txBody>
          <a:bodyPr lIns="91425" tIns="45700" rIns="91425" bIns="45700" anchor="ctr" anchorCtr="0">
            <a:noAutofit/>
          </a:bodyPr>
          <a:lstStyle/>
          <a:p>
            <a:pPr>
              <a:spcBef>
                <a:spcPts val="0"/>
              </a:spcBef>
              <a:buNone/>
            </a:pPr>
            <a:endParaRPr/>
          </a:p>
        </p:txBody>
      </p:sp>
      <p:sp>
        <p:nvSpPr>
          <p:cNvPr id="28" name="Shape 28"/>
          <p:cNvSpPr/>
          <p:nvPr/>
        </p:nvSpPr>
        <p:spPr>
          <a:xfrm flipH="1">
            <a:off x="4526627" y="571349"/>
            <a:ext cx="4617372" cy="59050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pPr>
              <a:spcBef>
                <a:spcPts val="0"/>
              </a:spcBef>
              <a:buNone/>
            </a:pPr>
            <a:endParaRPr/>
          </a:p>
        </p:txBody>
      </p:sp>
      <p:sp>
        <p:nvSpPr>
          <p:cNvPr id="29" name="Shape 29"/>
          <p:cNvSpPr txBox="1">
            <a:spLocks noGrp="1"/>
          </p:cNvSpPr>
          <p:nvPr>
            <p:ph type="title"/>
          </p:nvPr>
        </p:nvSpPr>
        <p:spPr>
          <a:xfrm>
            <a:off x="457200" y="205978"/>
            <a:ext cx="8229600" cy="857400"/>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0" name="Shape 30"/>
          <p:cNvSpPr/>
          <p:nvPr/>
        </p:nvSpPr>
        <p:spPr>
          <a:xfrm rot="10800000">
            <a:off x="4526627" y="1162132"/>
            <a:ext cx="4617372" cy="571095"/>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pPr>
              <a:spcBef>
                <a:spcPts val="0"/>
              </a:spcBef>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6"/>
        <p:cNvGrpSpPr/>
        <p:nvPr/>
      </p:nvGrpSpPr>
      <p:grpSpPr>
        <a:xfrm>
          <a:off x="0" y="0"/>
          <a:ext cx="0" cy="0"/>
          <a:chOff x="0" y="0"/>
          <a:chExt cx="0" cy="0"/>
        </a:xfrm>
      </p:grpSpPr>
      <p:sp>
        <p:nvSpPr>
          <p:cNvPr id="37" name="Shape 37"/>
          <p:cNvSpPr/>
          <p:nvPr/>
        </p:nvSpPr>
        <p:spPr>
          <a:xfrm>
            <a:off x="6676" y="76256"/>
            <a:ext cx="9134130" cy="5054792"/>
          </a:xfrm>
          <a:custGeom>
            <a:avLst/>
            <a:gdLst/>
            <a:ahLst/>
            <a:cxnLst/>
            <a:rect l="0" t="0" r="0" b="0"/>
            <a:pathLst>
              <a:path w="9157023" h="6739723" extrusionOk="0">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lIns="91425" tIns="45700" rIns="91425" bIns="45700" anchor="ctr" anchorCtr="0">
            <a:noAutofit/>
          </a:bodyPr>
          <a:lstStyle/>
          <a:p>
            <a:pPr>
              <a:spcBef>
                <a:spcPts val="0"/>
              </a:spcBef>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tel 6"/>
          <p:cNvSpPr>
            <a:spLocks noGrp="1"/>
          </p:cNvSpPr>
          <p:nvPr>
            <p:ph type="title"/>
          </p:nvPr>
        </p:nvSpPr>
        <p:spPr/>
        <p:txBody>
          <a:bodyPr rtlCol="0"/>
          <a:lstStyle>
            <a:extLst/>
          </a:lstStyle>
          <a:p>
            <a:r>
              <a:rPr lang="nl-NL" smtClean="0"/>
              <a:t>Klik om de stijl te bewerken</a:t>
            </a:r>
            <a:endParaRPr lang="en-US"/>
          </a:p>
        </p:txBody>
      </p:sp>
      <p:sp>
        <p:nvSpPr>
          <p:cNvPr id="4" name="Tijdelijke aanduiding voor datum 9"/>
          <p:cNvSpPr>
            <a:spLocks noGrp="1"/>
          </p:cNvSpPr>
          <p:nvPr>
            <p:ph type="dt" sz="half" idx="10"/>
          </p:nvPr>
        </p:nvSpPr>
        <p:spPr>
          <a:xfrm>
            <a:off x="6727825" y="4806554"/>
            <a:ext cx="1919288" cy="273844"/>
          </a:xfrm>
          <a:prstGeom prst="rect">
            <a:avLst/>
          </a:prstGeom>
        </p:spPr>
        <p:txBody>
          <a:bodyPr/>
          <a:lstStyle>
            <a:lvl1pPr>
              <a:defRPr/>
            </a:lvl1pPr>
          </a:lstStyle>
          <a:p>
            <a:pPr>
              <a:defRPr/>
            </a:pPr>
            <a:fld id="{02A92B0D-141D-4579-9770-D50F9CE89E92}" type="datetimeFigureOut">
              <a:rPr lang="nl-NL"/>
              <a:pPr>
                <a:defRPr/>
              </a:pPr>
              <a:t>1-12-2015</a:t>
            </a:fld>
            <a:endParaRPr lang="nl-NL"/>
          </a:p>
        </p:txBody>
      </p:sp>
      <p:sp>
        <p:nvSpPr>
          <p:cNvPr id="5" name="Tijdelijke aanduiding voor voettekst 21"/>
          <p:cNvSpPr>
            <a:spLocks noGrp="1"/>
          </p:cNvSpPr>
          <p:nvPr>
            <p:ph type="ftr" sz="quarter" idx="11"/>
          </p:nvPr>
        </p:nvSpPr>
        <p:spPr>
          <a:xfrm>
            <a:off x="4379913" y="4806554"/>
            <a:ext cx="2351087" cy="273844"/>
          </a:xfrm>
          <a:prstGeom prst="rect">
            <a:avLst/>
          </a:prstGeom>
        </p:spPr>
        <p:txBody>
          <a:bodyPr/>
          <a:lstStyle>
            <a:lvl1pPr>
              <a:defRPr/>
            </a:lvl1pPr>
          </a:lstStyle>
          <a:p>
            <a:pPr>
              <a:defRPr/>
            </a:pPr>
            <a:endParaRPr lang="nl-NL"/>
          </a:p>
        </p:txBody>
      </p:sp>
      <p:sp>
        <p:nvSpPr>
          <p:cNvPr id="6" name="Tijdelijke aanduiding voor dianummer 17"/>
          <p:cNvSpPr>
            <a:spLocks noGrp="1"/>
          </p:cNvSpPr>
          <p:nvPr>
            <p:ph type="sldNum" sz="quarter" idx="12"/>
          </p:nvPr>
        </p:nvSpPr>
        <p:spPr>
          <a:xfrm>
            <a:off x="8647113" y="4806554"/>
            <a:ext cx="366712" cy="273844"/>
          </a:xfrm>
          <a:prstGeom prst="rect">
            <a:avLst/>
          </a:prstGeom>
        </p:spPr>
        <p:txBody>
          <a:bodyPr/>
          <a:lstStyle>
            <a:lvl1pPr>
              <a:defRPr/>
            </a:lvl1pPr>
          </a:lstStyle>
          <a:p>
            <a:pPr>
              <a:defRPr/>
            </a:pPr>
            <a:fld id="{2E3C5EE9-4EAB-4C17-94E6-1F14E67BBB7B}" type="slidenum">
              <a:rPr lang="nl-NL"/>
              <a:pPr>
                <a:defRPr/>
              </a:pPr>
              <a:t>‹nr.›</a:t>
            </a:fld>
            <a:endParaRPr lang="nl-NL"/>
          </a:p>
        </p:txBody>
      </p:sp>
    </p:spTree>
    <p:extLst>
      <p:ext uri="{BB962C8B-B14F-4D97-AF65-F5344CB8AC3E}">
        <p14:creationId xmlns:p14="http://schemas.microsoft.com/office/powerpoint/2010/main" val="2349421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gs>
            <a:gs pos="100000">
              <a:schemeClr val="dk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p:spPr>
        <p:txBody>
          <a:bodyPr lIns="91425" tIns="91425" rIns="91425" bIns="91425" anchor="ctr" anchorCtr="0"/>
          <a:lstStyle>
            <a:lvl1pPr>
              <a:spcBef>
                <a:spcPts val="0"/>
              </a:spcBef>
              <a:buClr>
                <a:schemeClr val="lt1"/>
              </a:buClr>
              <a:buSzPct val="100000"/>
              <a:buFont typeface="Georgia"/>
              <a:buNone/>
              <a:defRPr sz="4800">
                <a:solidFill>
                  <a:schemeClr val="lt1"/>
                </a:solidFill>
                <a:latin typeface="Georgia"/>
                <a:ea typeface="Georgia"/>
                <a:cs typeface="Georgia"/>
                <a:sym typeface="Georgia"/>
              </a:defRPr>
            </a:lvl1pPr>
            <a:lvl2pPr>
              <a:spcBef>
                <a:spcPts val="0"/>
              </a:spcBef>
              <a:buClr>
                <a:schemeClr val="lt1"/>
              </a:buClr>
              <a:buSzPct val="100000"/>
              <a:buFont typeface="Georgia"/>
              <a:buNone/>
              <a:defRPr sz="4800">
                <a:solidFill>
                  <a:schemeClr val="lt1"/>
                </a:solidFill>
                <a:latin typeface="Georgia"/>
                <a:ea typeface="Georgia"/>
                <a:cs typeface="Georgia"/>
                <a:sym typeface="Georgia"/>
              </a:defRPr>
            </a:lvl2pPr>
            <a:lvl3pPr>
              <a:spcBef>
                <a:spcPts val="0"/>
              </a:spcBef>
              <a:buClr>
                <a:schemeClr val="lt1"/>
              </a:buClr>
              <a:buSzPct val="100000"/>
              <a:buFont typeface="Georgia"/>
              <a:buNone/>
              <a:defRPr sz="4800">
                <a:solidFill>
                  <a:schemeClr val="lt1"/>
                </a:solidFill>
                <a:latin typeface="Georgia"/>
                <a:ea typeface="Georgia"/>
                <a:cs typeface="Georgia"/>
                <a:sym typeface="Georgia"/>
              </a:defRPr>
            </a:lvl3pPr>
            <a:lvl4pPr>
              <a:spcBef>
                <a:spcPts val="0"/>
              </a:spcBef>
              <a:buClr>
                <a:schemeClr val="lt1"/>
              </a:buClr>
              <a:buSzPct val="100000"/>
              <a:buFont typeface="Georgia"/>
              <a:buNone/>
              <a:defRPr sz="4800">
                <a:solidFill>
                  <a:schemeClr val="lt1"/>
                </a:solidFill>
                <a:latin typeface="Georgia"/>
                <a:ea typeface="Georgia"/>
                <a:cs typeface="Georgia"/>
                <a:sym typeface="Georgia"/>
              </a:defRPr>
            </a:lvl4pPr>
            <a:lvl5pPr>
              <a:spcBef>
                <a:spcPts val="0"/>
              </a:spcBef>
              <a:buClr>
                <a:schemeClr val="lt1"/>
              </a:buClr>
              <a:buSzPct val="100000"/>
              <a:buFont typeface="Georgia"/>
              <a:buNone/>
              <a:defRPr sz="4800">
                <a:solidFill>
                  <a:schemeClr val="lt1"/>
                </a:solidFill>
                <a:latin typeface="Georgia"/>
                <a:ea typeface="Georgia"/>
                <a:cs typeface="Georgia"/>
                <a:sym typeface="Georgia"/>
              </a:defRPr>
            </a:lvl5pPr>
            <a:lvl6pPr>
              <a:spcBef>
                <a:spcPts val="0"/>
              </a:spcBef>
              <a:buClr>
                <a:schemeClr val="lt1"/>
              </a:buClr>
              <a:buSzPct val="100000"/>
              <a:buFont typeface="Georgia"/>
              <a:buNone/>
              <a:defRPr sz="4800">
                <a:solidFill>
                  <a:schemeClr val="lt1"/>
                </a:solidFill>
                <a:latin typeface="Georgia"/>
                <a:ea typeface="Georgia"/>
                <a:cs typeface="Georgia"/>
                <a:sym typeface="Georgia"/>
              </a:defRPr>
            </a:lvl6pPr>
            <a:lvl7pPr>
              <a:spcBef>
                <a:spcPts val="0"/>
              </a:spcBef>
              <a:buClr>
                <a:schemeClr val="lt1"/>
              </a:buClr>
              <a:buSzPct val="100000"/>
              <a:buFont typeface="Georgia"/>
              <a:buNone/>
              <a:defRPr sz="4800">
                <a:solidFill>
                  <a:schemeClr val="lt1"/>
                </a:solidFill>
                <a:latin typeface="Georgia"/>
                <a:ea typeface="Georgia"/>
                <a:cs typeface="Georgia"/>
                <a:sym typeface="Georgia"/>
              </a:defRPr>
            </a:lvl7pPr>
            <a:lvl8pPr>
              <a:spcBef>
                <a:spcPts val="0"/>
              </a:spcBef>
              <a:buClr>
                <a:schemeClr val="lt1"/>
              </a:buClr>
              <a:buSzPct val="100000"/>
              <a:buFont typeface="Georgia"/>
              <a:buNone/>
              <a:defRPr sz="4800">
                <a:solidFill>
                  <a:schemeClr val="lt1"/>
                </a:solidFill>
                <a:latin typeface="Georgia"/>
                <a:ea typeface="Georgia"/>
                <a:cs typeface="Georgia"/>
                <a:sym typeface="Georgia"/>
              </a:defRPr>
            </a:lvl8pPr>
            <a:lvl9pPr>
              <a:spcBef>
                <a:spcPts val="0"/>
              </a:spcBef>
              <a:buClr>
                <a:schemeClr val="lt1"/>
              </a:buClr>
              <a:buSzPct val="100000"/>
              <a:buFont typeface="Georgia"/>
              <a:buNone/>
              <a:defRPr sz="4800">
                <a:solidFill>
                  <a:schemeClr val="lt1"/>
                </a:solidFill>
                <a:latin typeface="Georgia"/>
                <a:ea typeface="Georgia"/>
                <a:cs typeface="Georgia"/>
                <a:sym typeface="Georgia"/>
              </a:defRPr>
            </a:lvl9pPr>
          </a:lstStyle>
          <a:p>
            <a:endParaRPr/>
          </a:p>
        </p:txBody>
      </p:sp>
      <p:sp>
        <p:nvSpPr>
          <p:cNvPr id="6" name="Shape 6"/>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600"/>
              </a:spcBef>
              <a:buClr>
                <a:schemeClr val="dk1"/>
              </a:buClr>
              <a:buSzPct val="100000"/>
              <a:buFont typeface="Georgia"/>
              <a:defRPr sz="3000">
                <a:solidFill>
                  <a:schemeClr val="dk1"/>
                </a:solidFill>
                <a:latin typeface="Georgia"/>
                <a:ea typeface="Georgia"/>
                <a:cs typeface="Georgia"/>
                <a:sym typeface="Georgia"/>
              </a:defRPr>
            </a:lvl1pPr>
            <a:lvl2pPr>
              <a:spcBef>
                <a:spcPts val="480"/>
              </a:spcBef>
              <a:buClr>
                <a:schemeClr val="dk1"/>
              </a:buClr>
              <a:buSzPct val="100000"/>
              <a:buFont typeface="Georgia"/>
              <a:defRPr sz="2400">
                <a:solidFill>
                  <a:schemeClr val="dk1"/>
                </a:solidFill>
                <a:latin typeface="Georgia"/>
                <a:ea typeface="Georgia"/>
                <a:cs typeface="Georgia"/>
                <a:sym typeface="Georgia"/>
              </a:defRPr>
            </a:lvl2pPr>
            <a:lvl3pPr>
              <a:spcBef>
                <a:spcPts val="480"/>
              </a:spcBef>
              <a:buClr>
                <a:schemeClr val="dk1"/>
              </a:buClr>
              <a:buSzPct val="100000"/>
              <a:buFont typeface="Georgia"/>
              <a:defRPr sz="2400">
                <a:solidFill>
                  <a:schemeClr val="dk1"/>
                </a:solidFill>
                <a:latin typeface="Georgia"/>
                <a:ea typeface="Georgia"/>
                <a:cs typeface="Georgia"/>
                <a:sym typeface="Georgia"/>
              </a:defRPr>
            </a:lvl3pPr>
            <a:lvl4pPr>
              <a:spcBef>
                <a:spcPts val="360"/>
              </a:spcBef>
              <a:buClr>
                <a:schemeClr val="dk1"/>
              </a:buClr>
              <a:buSzPct val="100000"/>
              <a:buFont typeface="Georgia"/>
              <a:defRPr sz="1800">
                <a:solidFill>
                  <a:schemeClr val="dk1"/>
                </a:solidFill>
                <a:latin typeface="Georgia"/>
                <a:ea typeface="Georgia"/>
                <a:cs typeface="Georgia"/>
                <a:sym typeface="Georgia"/>
              </a:defRPr>
            </a:lvl4pPr>
            <a:lvl5pPr>
              <a:spcBef>
                <a:spcPts val="360"/>
              </a:spcBef>
              <a:buClr>
                <a:schemeClr val="dk1"/>
              </a:buClr>
              <a:buSzPct val="100000"/>
              <a:buFont typeface="Georgia"/>
              <a:defRPr sz="1800">
                <a:solidFill>
                  <a:schemeClr val="dk1"/>
                </a:solidFill>
                <a:latin typeface="Georgia"/>
                <a:ea typeface="Georgia"/>
                <a:cs typeface="Georgia"/>
                <a:sym typeface="Georgia"/>
              </a:defRPr>
            </a:lvl5pPr>
            <a:lvl6pPr>
              <a:spcBef>
                <a:spcPts val="360"/>
              </a:spcBef>
              <a:buClr>
                <a:schemeClr val="dk1"/>
              </a:buClr>
              <a:buSzPct val="100000"/>
              <a:buFont typeface="Georgia"/>
              <a:defRPr sz="1800">
                <a:solidFill>
                  <a:schemeClr val="dk1"/>
                </a:solidFill>
                <a:latin typeface="Georgia"/>
                <a:ea typeface="Georgia"/>
                <a:cs typeface="Georgia"/>
                <a:sym typeface="Georgia"/>
              </a:defRPr>
            </a:lvl6pPr>
            <a:lvl7pPr>
              <a:spcBef>
                <a:spcPts val="360"/>
              </a:spcBef>
              <a:buClr>
                <a:schemeClr val="dk1"/>
              </a:buClr>
              <a:buSzPct val="100000"/>
              <a:buFont typeface="Georgia"/>
              <a:defRPr sz="1800">
                <a:solidFill>
                  <a:schemeClr val="dk1"/>
                </a:solidFill>
                <a:latin typeface="Georgia"/>
                <a:ea typeface="Georgia"/>
                <a:cs typeface="Georgia"/>
                <a:sym typeface="Georgia"/>
              </a:defRPr>
            </a:lvl7pPr>
            <a:lvl8pPr>
              <a:spcBef>
                <a:spcPts val="360"/>
              </a:spcBef>
              <a:buClr>
                <a:schemeClr val="dk1"/>
              </a:buClr>
              <a:buSzPct val="100000"/>
              <a:buFont typeface="Georgia"/>
              <a:defRPr sz="1800">
                <a:solidFill>
                  <a:schemeClr val="dk1"/>
                </a:solidFill>
                <a:latin typeface="Georgia"/>
                <a:ea typeface="Georgia"/>
                <a:cs typeface="Georgia"/>
                <a:sym typeface="Georgia"/>
              </a:defRPr>
            </a:lvl8pPr>
            <a:lvl9pPr>
              <a:spcBef>
                <a:spcPts val="360"/>
              </a:spcBef>
              <a:buClr>
                <a:schemeClr val="dk1"/>
              </a:buClr>
              <a:buSzPct val="100000"/>
              <a:buFont typeface="Georgia"/>
              <a:defRPr sz="1800">
                <a:solidFill>
                  <a:schemeClr val="dk1"/>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5"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commons/5/5c/Bouw_materie.PN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phys.tue.nl/TULO/ICT2001/index.htm" TargetMode="Externa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7.jpg"/><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2" Type="http://schemas.openxmlformats.org/officeDocument/2006/relationships/hyperlink" Target="http://youtu.be/nsbXp64YPRQ"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Nobelprijs</a:t>
            </a:r>
            <a:endParaRPr lang="nl-NL" dirty="0"/>
          </a:p>
        </p:txBody>
      </p:sp>
      <p:sp>
        <p:nvSpPr>
          <p:cNvPr id="3" name="Ondertitel 2"/>
          <p:cNvSpPr>
            <a:spLocks noGrp="1"/>
          </p:cNvSpPr>
          <p:nvPr>
            <p:ph type="subTitle" idx="1"/>
          </p:nvPr>
        </p:nvSpPr>
        <p:spPr/>
        <p:txBody>
          <a:bodyPr/>
          <a:lstStyle/>
          <a:p>
            <a:r>
              <a:rPr lang="nl-NL" dirty="0" smtClean="0"/>
              <a:t>Geschiedenis van de Scheikunde</a:t>
            </a:r>
            <a:endParaRPr lang="nl-NL" dirty="0"/>
          </a:p>
        </p:txBody>
      </p:sp>
      <p:pic>
        <p:nvPicPr>
          <p:cNvPr id="4" name="Picture 2" descr="Bestand:Bouw materie.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89829"/>
            <a:ext cx="8724900"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6119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a:spcBef>
                <a:spcPts val="0"/>
              </a:spcBef>
              <a:buNone/>
            </a:pPr>
            <a:r>
              <a:rPr lang="en" sz="4700"/>
              <a:t>Periodiek systeem Mendelejev</a:t>
            </a:r>
          </a:p>
        </p:txBody>
      </p:sp>
      <p:pic>
        <p:nvPicPr>
          <p:cNvPr id="69" name="Shape 69"/>
          <p:cNvPicPr preferRelativeResize="0"/>
          <p:nvPr/>
        </p:nvPicPr>
        <p:blipFill>
          <a:blip r:embed="rId3"/>
          <a:stretch>
            <a:fillRect/>
          </a:stretch>
        </p:blipFill>
        <p:spPr>
          <a:xfrm>
            <a:off x="3138621" y="1260899"/>
            <a:ext cx="3011125" cy="3703599"/>
          </a:xfrm>
          <a:prstGeom prst="rect">
            <a:avLst/>
          </a:prstGeom>
          <a:noFill/>
          <a:ln>
            <a:noFill/>
          </a:ln>
        </p:spPr>
      </p:pic>
      <p:sp>
        <p:nvSpPr>
          <p:cNvPr id="70" name="Shape 70"/>
          <p:cNvSpPr txBox="1"/>
          <p:nvPr/>
        </p:nvSpPr>
        <p:spPr>
          <a:xfrm>
            <a:off x="6575575" y="2482250"/>
            <a:ext cx="1861799" cy="596699"/>
          </a:xfrm>
          <a:prstGeom prst="rect">
            <a:avLst/>
          </a:prstGeom>
        </p:spPr>
        <p:txBody>
          <a:bodyPr lIns="91425" tIns="91425" rIns="91425" bIns="91425" anchor="t" anchorCtr="0">
            <a:noAutofit/>
          </a:bodyPr>
          <a:lstStyle/>
          <a:p>
            <a:pPr>
              <a:spcBef>
                <a:spcPts val="0"/>
              </a:spcBef>
              <a:buNone/>
            </a:pPr>
            <a:r>
              <a:rPr lang="en" sz="2400">
                <a:latin typeface="Georgia"/>
                <a:ea typeface="Georgia"/>
                <a:cs typeface="Georgia"/>
                <a:sym typeface="Georgia"/>
              </a:rPr>
              <a:t>1869</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lvl="0" rtl="0">
              <a:spcBef>
                <a:spcPts val="0"/>
              </a:spcBef>
              <a:buNone/>
            </a:pPr>
            <a:r>
              <a:rPr lang="en" sz="4700"/>
              <a:t>Periodiek systeem Mendelejev</a:t>
            </a:r>
          </a:p>
        </p:txBody>
      </p:sp>
      <p:pic>
        <p:nvPicPr>
          <p:cNvPr id="76" name="Shape 76"/>
          <p:cNvPicPr preferRelativeResize="0"/>
          <p:nvPr/>
        </p:nvPicPr>
        <p:blipFill>
          <a:blip r:embed="rId3"/>
          <a:stretch>
            <a:fillRect/>
          </a:stretch>
        </p:blipFill>
        <p:spPr>
          <a:xfrm>
            <a:off x="1314450" y="1438975"/>
            <a:ext cx="6515100" cy="3248025"/>
          </a:xfrm>
          <a:prstGeom prst="rect">
            <a:avLst/>
          </a:prstGeom>
          <a:noFill/>
          <a:ln>
            <a:noFill/>
          </a:ln>
        </p:spPr>
      </p:pic>
      <p:sp>
        <p:nvSpPr>
          <p:cNvPr id="77" name="Shape 77"/>
          <p:cNvSpPr txBox="1"/>
          <p:nvPr/>
        </p:nvSpPr>
        <p:spPr>
          <a:xfrm>
            <a:off x="7983750" y="2506125"/>
            <a:ext cx="1062000" cy="489300"/>
          </a:xfrm>
          <a:prstGeom prst="rect">
            <a:avLst/>
          </a:prstGeom>
        </p:spPr>
        <p:txBody>
          <a:bodyPr lIns="91425" tIns="91425" rIns="91425" bIns="91425" anchor="t" anchorCtr="0">
            <a:noAutofit/>
          </a:bodyPr>
          <a:lstStyle/>
          <a:p>
            <a:pPr>
              <a:spcBef>
                <a:spcPts val="0"/>
              </a:spcBef>
              <a:buNone/>
            </a:pPr>
            <a:r>
              <a:rPr lang="en" sz="2400">
                <a:latin typeface="Georgia"/>
                <a:ea typeface="Georgia"/>
                <a:cs typeface="Georgia"/>
                <a:sym typeface="Georgia"/>
              </a:rPr>
              <a:t>1871</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a:spcBef>
                <a:spcPts val="0"/>
              </a:spcBef>
              <a:buNone/>
            </a:pPr>
            <a:r>
              <a:rPr lang="en"/>
              <a:t>Periodiek systeem</a:t>
            </a:r>
          </a:p>
        </p:txBody>
      </p:sp>
      <p:pic>
        <p:nvPicPr>
          <p:cNvPr id="88" name="Shape 88"/>
          <p:cNvPicPr preferRelativeResize="0"/>
          <p:nvPr/>
        </p:nvPicPr>
        <p:blipFill>
          <a:blip r:embed="rId3"/>
          <a:stretch>
            <a:fillRect/>
          </a:stretch>
        </p:blipFill>
        <p:spPr>
          <a:xfrm>
            <a:off x="1430625" y="1296702"/>
            <a:ext cx="6282749" cy="3532599"/>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Dus…….</a:t>
            </a:r>
            <a:endParaRPr lang="nl-NL" dirty="0"/>
          </a:p>
        </p:txBody>
      </p:sp>
      <p:sp>
        <p:nvSpPr>
          <p:cNvPr id="3" name="Tijdelijke aanduiding voor tekst 2"/>
          <p:cNvSpPr>
            <a:spLocks noGrp="1"/>
          </p:cNvSpPr>
          <p:nvPr>
            <p:ph type="body" idx="1"/>
          </p:nvPr>
        </p:nvSpPr>
        <p:spPr/>
        <p:txBody>
          <a:bodyPr/>
          <a:lstStyle/>
          <a:p>
            <a:r>
              <a:rPr lang="nl-NL" dirty="0" smtClean="0"/>
              <a:t>Systeem </a:t>
            </a:r>
            <a:r>
              <a:rPr lang="nl-NL" dirty="0"/>
              <a:t>bedacht om alle elementen op een overzichtelijke manier te </a:t>
            </a:r>
            <a:r>
              <a:rPr lang="nl-NL" dirty="0" smtClean="0"/>
              <a:t>rangschikken:</a:t>
            </a:r>
          </a:p>
          <a:p>
            <a:r>
              <a:rPr lang="nl-NL" dirty="0" smtClean="0"/>
              <a:t>Kolommen en rijen.</a:t>
            </a:r>
            <a:endParaRPr lang="nl-NL" dirty="0"/>
          </a:p>
        </p:txBody>
      </p:sp>
    </p:spTree>
    <p:extLst>
      <p:ext uri="{BB962C8B-B14F-4D97-AF65-F5344CB8AC3E}">
        <p14:creationId xmlns:p14="http://schemas.microsoft.com/office/powerpoint/2010/main" val="4103935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Conclusie</a:t>
            </a:r>
            <a:endParaRPr lang="nl-NL" dirty="0"/>
          </a:p>
        </p:txBody>
      </p:sp>
      <p:sp>
        <p:nvSpPr>
          <p:cNvPr id="3" name="Tijdelijke aanduiding voor tekst 2"/>
          <p:cNvSpPr>
            <a:spLocks noGrp="1"/>
          </p:cNvSpPr>
          <p:nvPr>
            <p:ph type="body" idx="1"/>
          </p:nvPr>
        </p:nvSpPr>
        <p:spPr/>
        <p:txBody>
          <a:bodyPr/>
          <a:lstStyle/>
          <a:p>
            <a:r>
              <a:rPr lang="nl-NL" dirty="0" smtClean="0"/>
              <a:t>Atoomtheorie van Dalton? </a:t>
            </a:r>
          </a:p>
          <a:p>
            <a:endParaRPr lang="nl-NL" dirty="0" smtClean="0"/>
          </a:p>
          <a:p>
            <a:r>
              <a:rPr lang="nl-NL" dirty="0" err="1" smtClean="0"/>
              <a:t>Mendelejev</a:t>
            </a:r>
            <a:r>
              <a:rPr lang="nl-NL" dirty="0"/>
              <a:t>:</a:t>
            </a:r>
            <a:endParaRPr lang="nl-NL" dirty="0" smtClean="0"/>
          </a:p>
          <a:p>
            <a:pPr marL="457200" indent="-457200">
              <a:buFont typeface="Arial" pitchFamily="34" charset="0"/>
              <a:buChar char="•"/>
            </a:pPr>
            <a:r>
              <a:rPr lang="nl-NL" sz="2400" dirty="0" smtClean="0"/>
              <a:t>Welke informatie had hij? Denk aan de info van Dalton.</a:t>
            </a:r>
          </a:p>
          <a:p>
            <a:pPr marL="457200" indent="-457200">
              <a:buFont typeface="Arial" pitchFamily="34" charset="0"/>
              <a:buChar char="•"/>
            </a:pPr>
            <a:r>
              <a:rPr lang="nl-NL" sz="2400" dirty="0" smtClean="0"/>
              <a:t>Zijn systeem.</a:t>
            </a:r>
          </a:p>
          <a:p>
            <a:pPr marL="457200" indent="-457200">
              <a:buFont typeface="Arial" pitchFamily="34" charset="0"/>
              <a:buChar char="•"/>
            </a:pPr>
            <a:r>
              <a:rPr lang="nl-NL" sz="2400" dirty="0" smtClean="0"/>
              <a:t>Relevantie van zijn werk voor het bouwplan van atomen</a:t>
            </a:r>
          </a:p>
          <a:p>
            <a:pPr marL="457200" indent="-457200">
              <a:buFont typeface="Arial" pitchFamily="34" charset="0"/>
              <a:buChar char="•"/>
            </a:pPr>
            <a:r>
              <a:rPr lang="nl-NL" sz="2400" dirty="0" smtClean="0"/>
              <a:t>Geen voorspelling gedaan over het bouwplan!</a:t>
            </a:r>
          </a:p>
        </p:txBody>
      </p:sp>
    </p:spTree>
    <p:extLst>
      <p:ext uri="{BB962C8B-B14F-4D97-AF65-F5344CB8AC3E}">
        <p14:creationId xmlns:p14="http://schemas.microsoft.com/office/powerpoint/2010/main" val="1427065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Antwoorden</a:t>
            </a:r>
            <a:endParaRPr lang="nl-NL" dirty="0"/>
          </a:p>
        </p:txBody>
      </p:sp>
      <p:sp>
        <p:nvSpPr>
          <p:cNvPr id="3" name="Tijdelijke aanduiding voor tekst 2"/>
          <p:cNvSpPr>
            <a:spLocks noGrp="1"/>
          </p:cNvSpPr>
          <p:nvPr>
            <p:ph type="body" idx="1"/>
          </p:nvPr>
        </p:nvSpPr>
        <p:spPr/>
        <p:txBody>
          <a:bodyPr/>
          <a:lstStyle/>
          <a:p>
            <a:r>
              <a:rPr lang="nl-NL" sz="2400" dirty="0" err="1"/>
              <a:t>Mendelejev</a:t>
            </a:r>
            <a:r>
              <a:rPr lang="nl-NL" sz="2400" dirty="0"/>
              <a:t> baseerde het model op twee dingen: het aantal reacties </a:t>
            </a:r>
            <a:r>
              <a:rPr lang="nl-NL" sz="2400" dirty="0" smtClean="0"/>
              <a:t>die </a:t>
            </a:r>
            <a:r>
              <a:rPr lang="nl-NL" sz="2400" dirty="0"/>
              <a:t>de atomen aangingen – dat zijn de kolommen. En het gewicht van de atomen. Dat dat samenhangt met het aantal protonen en </a:t>
            </a:r>
            <a:r>
              <a:rPr lang="nl-NL" sz="2400" dirty="0" smtClean="0"/>
              <a:t>elektronen </a:t>
            </a:r>
            <a:r>
              <a:rPr lang="nl-NL" sz="2400" dirty="0"/>
              <a:t>in de kern wist </a:t>
            </a:r>
            <a:r>
              <a:rPr lang="nl-NL" sz="2400" dirty="0" err="1"/>
              <a:t>Mendelejev</a:t>
            </a:r>
            <a:r>
              <a:rPr lang="nl-NL" sz="2400" dirty="0"/>
              <a:t> overigens niet: hij dacht net als zijn tijdgenoten dat atomen ondeelbaar waren. De verklaring voor zijn model kwam pas veel later.’</a:t>
            </a:r>
          </a:p>
          <a:p>
            <a:endParaRPr lang="nl-NL" dirty="0"/>
          </a:p>
        </p:txBody>
      </p:sp>
    </p:spTree>
    <p:extLst>
      <p:ext uri="{BB962C8B-B14F-4D97-AF65-F5344CB8AC3E}">
        <p14:creationId xmlns:p14="http://schemas.microsoft.com/office/powerpoint/2010/main" val="639472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Relevantie</a:t>
            </a:r>
            <a:endParaRPr lang="nl-NL" dirty="0"/>
          </a:p>
        </p:txBody>
      </p:sp>
      <p:sp>
        <p:nvSpPr>
          <p:cNvPr id="3" name="Tijdelijke aanduiding voor tekst 2"/>
          <p:cNvSpPr>
            <a:spLocks noGrp="1"/>
          </p:cNvSpPr>
          <p:nvPr>
            <p:ph type="body" idx="1"/>
          </p:nvPr>
        </p:nvSpPr>
        <p:spPr/>
        <p:txBody>
          <a:bodyPr/>
          <a:lstStyle/>
          <a:p>
            <a:pPr marL="457200" indent="-457200">
              <a:buFont typeface="Arial" pitchFamily="34" charset="0"/>
              <a:buChar char="•"/>
            </a:pPr>
            <a:r>
              <a:rPr lang="nl-NL" dirty="0" smtClean="0"/>
              <a:t>Atomen werden op basis van hun eigenschappen gegroepeerd.</a:t>
            </a:r>
          </a:p>
          <a:p>
            <a:pPr marL="457200" indent="-457200">
              <a:buFont typeface="Arial" pitchFamily="34" charset="0"/>
              <a:buChar char="•"/>
            </a:pPr>
            <a:r>
              <a:rPr lang="nl-NL" dirty="0" smtClean="0"/>
              <a:t>Men kon verder onderzoeken naar de reden achter de toenemende massa’s, atomaire deeltjes.</a:t>
            </a:r>
          </a:p>
          <a:p>
            <a:pPr marL="285750" indent="-285750">
              <a:buFont typeface="Arial" pitchFamily="34" charset="0"/>
              <a:buChar char="•"/>
            </a:pPr>
            <a:r>
              <a:rPr lang="es-ES" sz="1800" b="1" i="1" dirty="0"/>
              <a:t>Belangrijk bij het periodieke systeem is: de onderliggende structuur van de </a:t>
            </a:r>
            <a:r>
              <a:rPr lang="es-ES" sz="1800" b="1" i="1" dirty="0" smtClean="0"/>
              <a:t>elementen</a:t>
            </a:r>
            <a:r>
              <a:rPr lang="es-ES" sz="1800" b="1" i="1" dirty="0"/>
              <a:t>.</a:t>
            </a:r>
          </a:p>
          <a:p>
            <a:pPr marL="285750" indent="-285750">
              <a:buFont typeface="Arial" pitchFamily="34" charset="0"/>
              <a:buChar char="•"/>
            </a:pPr>
            <a:r>
              <a:rPr lang="es-ES" sz="1800" b="1" i="1" dirty="0"/>
              <a:t>Blijkbaar heeft atoommassa iets te maken met eigenschappen van de elementen.</a:t>
            </a:r>
          </a:p>
          <a:p>
            <a:endParaRPr lang="nl-NL" dirty="0"/>
          </a:p>
        </p:txBody>
      </p:sp>
    </p:spTree>
    <p:extLst>
      <p:ext uri="{BB962C8B-B14F-4D97-AF65-F5344CB8AC3E}">
        <p14:creationId xmlns:p14="http://schemas.microsoft.com/office/powerpoint/2010/main" val="716293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ctrTitle"/>
          </p:nvPr>
        </p:nvSpPr>
        <p:spPr>
          <a:xfrm>
            <a:off x="685800" y="1746892"/>
            <a:ext cx="7772400" cy="1238099"/>
          </a:xfrm>
          <a:prstGeom prst="rect">
            <a:avLst/>
          </a:prstGeom>
        </p:spPr>
        <p:txBody>
          <a:bodyPr lIns="91425" tIns="91425" rIns="91425" bIns="91425" anchor="b" anchorCtr="0">
            <a:noAutofit/>
          </a:bodyPr>
          <a:lstStyle/>
          <a:p>
            <a:pPr>
              <a:spcBef>
                <a:spcPts val="0"/>
              </a:spcBef>
              <a:buNone/>
            </a:pPr>
            <a:r>
              <a:rPr lang="en"/>
              <a:t>Geschiedenis van de scheikunde</a:t>
            </a:r>
          </a:p>
        </p:txBody>
      </p:sp>
      <p:sp>
        <p:nvSpPr>
          <p:cNvPr id="40" name="Shape 40"/>
          <p:cNvSpPr txBox="1">
            <a:spLocks noGrp="1"/>
          </p:cNvSpPr>
          <p:nvPr>
            <p:ph type="subTitle" idx="1"/>
          </p:nvPr>
        </p:nvSpPr>
        <p:spPr>
          <a:xfrm>
            <a:off x="685800" y="3093357"/>
            <a:ext cx="7772400" cy="666600"/>
          </a:xfrm>
          <a:prstGeom prst="rect">
            <a:avLst/>
          </a:prstGeom>
        </p:spPr>
        <p:txBody>
          <a:bodyPr lIns="91425" tIns="91425" rIns="91425" bIns="91425" anchor="t" anchorCtr="0">
            <a:noAutofit/>
          </a:bodyPr>
          <a:lstStyle/>
          <a:p>
            <a:pPr>
              <a:spcBef>
                <a:spcPts val="0"/>
              </a:spcBef>
              <a:buNone/>
            </a:pPr>
            <a:endParaRPr lang="en" dirty="0"/>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Alfred Nobel</a:t>
            </a:r>
            <a:endParaRPr lang="es-ES" dirty="0"/>
          </a:p>
        </p:txBody>
      </p:sp>
      <p:sp>
        <p:nvSpPr>
          <p:cNvPr id="3" name="2 Marcador de contenido"/>
          <p:cNvSpPr>
            <a:spLocks noGrp="1"/>
          </p:cNvSpPr>
          <p:nvPr>
            <p:ph idx="1"/>
          </p:nvPr>
        </p:nvSpPr>
        <p:spPr/>
        <p:txBody>
          <a:bodyPr/>
          <a:lstStyle/>
          <a:p>
            <a:r>
              <a:rPr lang="es-ES" dirty="0" smtClean="0">
                <a:solidFill>
                  <a:schemeClr val="bg1"/>
                </a:solidFill>
              </a:rPr>
              <a:t>1833 -1896</a:t>
            </a:r>
            <a:endParaRPr lang="es-ES" dirty="0">
              <a:solidFill>
                <a:schemeClr val="bg1"/>
              </a:solidFill>
            </a:endParaRPr>
          </a:p>
          <a:p>
            <a:endParaRPr lang="es-ES" dirty="0">
              <a:solidFill>
                <a:schemeClr val="bg1"/>
              </a:solidFill>
            </a:endParaRPr>
          </a:p>
        </p:txBody>
      </p:sp>
      <p:pic>
        <p:nvPicPr>
          <p:cNvPr id="2052" name="Picture 4"/>
          <p:cNvPicPr>
            <a:picLocks noChangeAspect="1" noChangeArrowheads="1"/>
          </p:cNvPicPr>
          <p:nvPr/>
        </p:nvPicPr>
        <p:blipFill>
          <a:blip r:embed="rId2" cstate="print"/>
          <a:srcRect/>
          <a:stretch>
            <a:fillRect/>
          </a:stretch>
        </p:blipFill>
        <p:spPr bwMode="auto">
          <a:xfrm>
            <a:off x="4876800" y="2286000"/>
            <a:ext cx="2724150" cy="1971675"/>
          </a:xfrm>
          <a:prstGeom prst="rect">
            <a:avLst/>
          </a:prstGeom>
          <a:noFill/>
          <a:ln w="9525">
            <a:noFill/>
            <a:miter lim="800000"/>
            <a:headEnd/>
            <a:tailEnd/>
          </a:ln>
        </p:spPr>
      </p:pic>
    </p:spTree>
    <p:extLst>
      <p:ext uri="{BB962C8B-B14F-4D97-AF65-F5344CB8AC3E}">
        <p14:creationId xmlns:p14="http://schemas.microsoft.com/office/powerpoint/2010/main" val="2847904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Nobelprijzen</a:t>
            </a:r>
            <a:endParaRPr lang="es-ES" dirty="0"/>
          </a:p>
        </p:txBody>
      </p:sp>
      <p:sp>
        <p:nvSpPr>
          <p:cNvPr id="3" name="2 Marcador de contenido"/>
          <p:cNvSpPr>
            <a:spLocks noGrp="1"/>
          </p:cNvSpPr>
          <p:nvPr>
            <p:ph idx="1"/>
          </p:nvPr>
        </p:nvSpPr>
        <p:spPr/>
        <p:txBody>
          <a:bodyPr>
            <a:normAutofit/>
          </a:bodyPr>
          <a:lstStyle/>
          <a:p>
            <a:r>
              <a:rPr lang="nl-NL" dirty="0" smtClean="0">
                <a:solidFill>
                  <a:schemeClr val="bg1"/>
                </a:solidFill>
              </a:rPr>
              <a:t>Testament:  De prijs was een compensatie voor verschrikkingen die zijn uitvinding dynamiet voor de mensheid betekende. Hij wilde op deze wijze zowel de wetenschap als de vrede bevorderen. (1901 de eerste uitreiking)</a:t>
            </a:r>
          </a:p>
        </p:txBody>
      </p:sp>
    </p:spTree>
    <p:extLst>
      <p:ext uri="{BB962C8B-B14F-4D97-AF65-F5344CB8AC3E}">
        <p14:creationId xmlns:p14="http://schemas.microsoft.com/office/powerpoint/2010/main" val="1151734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342900" indent="-342900">
              <a:buFont typeface="Arial" pitchFamily="34" charset="0"/>
              <a:buChar char="•"/>
            </a:pPr>
            <a:r>
              <a:rPr lang="nl-NL" sz="2400" dirty="0">
                <a:solidFill>
                  <a:schemeClr val="bg1"/>
                </a:solidFill>
              </a:rPr>
              <a:t>Scheikunde door Zweedse onderzoeksinstituut</a:t>
            </a:r>
          </a:p>
          <a:p>
            <a:pPr marL="342900" indent="-342900">
              <a:buFont typeface="Arial" pitchFamily="34" charset="0"/>
              <a:buChar char="•"/>
            </a:pPr>
            <a:r>
              <a:rPr lang="nl-NL" sz="2400" dirty="0">
                <a:solidFill>
                  <a:schemeClr val="bg1"/>
                </a:solidFill>
              </a:rPr>
              <a:t>Vrede door Noors nobel </a:t>
            </a:r>
            <a:r>
              <a:rPr lang="nl-NL" sz="2400" dirty="0" err="1">
                <a:solidFill>
                  <a:schemeClr val="bg1"/>
                </a:solidFill>
              </a:rPr>
              <a:t>comite</a:t>
            </a:r>
            <a:r>
              <a:rPr lang="nl-NL" sz="2400" dirty="0">
                <a:solidFill>
                  <a:schemeClr val="bg1"/>
                </a:solidFill>
              </a:rPr>
              <a:t> (parlement</a:t>
            </a:r>
            <a:r>
              <a:rPr lang="nl-NL" sz="2400" dirty="0" smtClean="0">
                <a:solidFill>
                  <a:schemeClr val="bg1"/>
                </a:solidFill>
              </a:rPr>
              <a:t>)</a:t>
            </a:r>
          </a:p>
          <a:p>
            <a:pPr marL="342900" indent="-342900">
              <a:buFont typeface="Arial" pitchFamily="34" charset="0"/>
              <a:buChar char="•"/>
            </a:pPr>
            <a:r>
              <a:rPr lang="nl-NL" sz="2400" dirty="0">
                <a:solidFill>
                  <a:schemeClr val="bg1"/>
                </a:solidFill>
              </a:rPr>
              <a:t>Hoewel het met de prijs verbonden bedrag niet onaanzienlijk is, is het prestige en de erkenning die men door het winnen van een Nobelprijs krijgt voor de meeste winnaars de belangrijkste beloning.</a:t>
            </a:r>
          </a:p>
          <a:p>
            <a:endParaRPr lang="nl-NL" dirty="0">
              <a:solidFill>
                <a:schemeClr val="bg1"/>
              </a:solidFill>
            </a:endParaRPr>
          </a:p>
          <a:p>
            <a:endParaRPr lang="nl-NL" dirty="0"/>
          </a:p>
        </p:txBody>
      </p:sp>
      <p:sp>
        <p:nvSpPr>
          <p:cNvPr id="3" name="Titel 2"/>
          <p:cNvSpPr>
            <a:spLocks noGrp="1"/>
          </p:cNvSpPr>
          <p:nvPr>
            <p:ph type="title"/>
          </p:nvPr>
        </p:nvSpPr>
        <p:spPr/>
        <p:txBody>
          <a:bodyPr/>
          <a:lstStyle/>
          <a:p>
            <a:endParaRPr lang="nl-NL" dirty="0"/>
          </a:p>
        </p:txBody>
      </p:sp>
    </p:spTree>
    <p:extLst>
      <p:ext uri="{BB962C8B-B14F-4D97-AF65-F5344CB8AC3E}">
        <p14:creationId xmlns:p14="http://schemas.microsoft.com/office/powerpoint/2010/main" val="3662883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inhoud 1"/>
          <p:cNvSpPr>
            <a:spLocks noGrp="1"/>
          </p:cNvSpPr>
          <p:nvPr>
            <p:ph idx="1"/>
          </p:nvPr>
        </p:nvSpPr>
        <p:spPr/>
        <p:txBody>
          <a:bodyPr/>
          <a:lstStyle/>
          <a:p>
            <a:pPr>
              <a:buFont typeface="Wingdings 3" pitchFamily="18" charset="2"/>
              <a:buNone/>
            </a:pPr>
            <a:r>
              <a:rPr lang="nl-NL" sz="1800" dirty="0" smtClean="0">
                <a:solidFill>
                  <a:schemeClr val="bg1"/>
                </a:solidFill>
              </a:rPr>
              <a:t>Griekse filosofen </a:t>
            </a:r>
            <a:r>
              <a:rPr lang="nl-NL" sz="1800" dirty="0" smtClean="0">
                <a:solidFill>
                  <a:schemeClr val="bg1"/>
                </a:solidFill>
                <a:sym typeface="Wingdings" pitchFamily="2" charset="2"/>
              </a:rPr>
              <a:t></a:t>
            </a:r>
            <a:endParaRPr lang="nl-NL" sz="1800" dirty="0" smtClean="0">
              <a:solidFill>
                <a:schemeClr val="bg1"/>
              </a:solidFill>
            </a:endParaRPr>
          </a:p>
          <a:p>
            <a:pPr>
              <a:buFont typeface="Wingdings 3" pitchFamily="18" charset="2"/>
              <a:buNone/>
            </a:pPr>
            <a:r>
              <a:rPr lang="nl-NL" sz="1800" dirty="0" smtClean="0">
                <a:solidFill>
                  <a:schemeClr val="bg1"/>
                </a:solidFill>
              </a:rPr>
              <a:t>~430-490 v C: alle stoffen zijn opgebouwd uit 4 elementen.</a:t>
            </a:r>
          </a:p>
          <a:p>
            <a:endParaRPr lang="nl-NL" sz="2000" dirty="0">
              <a:solidFill>
                <a:schemeClr val="bg1"/>
              </a:solidFill>
            </a:endParaRPr>
          </a:p>
          <a:p>
            <a:r>
              <a:rPr lang="nl-NL" sz="2000" dirty="0" smtClean="0">
                <a:solidFill>
                  <a:schemeClr val="bg1"/>
                </a:solidFill>
              </a:rPr>
              <a:t>40</a:t>
            </a:r>
            <a:r>
              <a:rPr lang="nl-NL" sz="1800" dirty="0" smtClean="0">
                <a:solidFill>
                  <a:schemeClr val="bg1"/>
                </a:solidFill>
              </a:rPr>
              <a:t>0 </a:t>
            </a:r>
            <a:r>
              <a:rPr lang="nl-NL" sz="1800" dirty="0">
                <a:solidFill>
                  <a:schemeClr val="bg1"/>
                </a:solidFill>
              </a:rPr>
              <a:t>v C: </a:t>
            </a:r>
            <a:r>
              <a:rPr lang="nl-NL" sz="1800" dirty="0" err="1" smtClean="0">
                <a:solidFill>
                  <a:schemeClr val="bg1"/>
                </a:solidFill>
              </a:rPr>
              <a:t>Democritos</a:t>
            </a:r>
            <a:r>
              <a:rPr lang="nl-NL" sz="1800" dirty="0">
                <a:solidFill>
                  <a:schemeClr val="bg1"/>
                </a:solidFill>
              </a:rPr>
              <a:t>:</a:t>
            </a:r>
          </a:p>
          <a:p>
            <a:r>
              <a:rPr lang="nl-NL" sz="1800" dirty="0">
                <a:solidFill>
                  <a:schemeClr val="bg1"/>
                </a:solidFill>
              </a:rPr>
              <a:t>Kleinste bouwsteen = atoom </a:t>
            </a:r>
          </a:p>
          <a:p>
            <a:r>
              <a:rPr lang="nl-NL" sz="1800" dirty="0">
                <a:solidFill>
                  <a:schemeClr val="bg1"/>
                </a:solidFill>
              </a:rPr>
              <a:t> (ondeelbaar)</a:t>
            </a:r>
          </a:p>
          <a:p>
            <a:r>
              <a:rPr lang="en-US" sz="1800" i="1" dirty="0">
                <a:solidFill>
                  <a:schemeClr val="bg1"/>
                </a:solidFill>
              </a:rPr>
              <a:t>There is nothing but atoms </a:t>
            </a:r>
          </a:p>
          <a:p>
            <a:r>
              <a:rPr lang="en-US" sz="1800" i="1" dirty="0">
                <a:solidFill>
                  <a:schemeClr val="bg1"/>
                </a:solidFill>
              </a:rPr>
              <a:t>and space, everything else</a:t>
            </a:r>
          </a:p>
          <a:p>
            <a:r>
              <a:rPr lang="en-US" sz="1800" i="1" dirty="0">
                <a:solidFill>
                  <a:schemeClr val="bg1"/>
                </a:solidFill>
              </a:rPr>
              <a:t>is only an opinion“</a:t>
            </a:r>
          </a:p>
          <a:p>
            <a:r>
              <a:rPr lang="en-US" sz="1800" i="1" dirty="0">
                <a:solidFill>
                  <a:schemeClr val="bg1"/>
                </a:solidFill>
              </a:rPr>
              <a:t>- Democritus from </a:t>
            </a:r>
            <a:r>
              <a:rPr lang="en-US" sz="1800" i="1" dirty="0" err="1">
                <a:solidFill>
                  <a:schemeClr val="bg1"/>
                </a:solidFill>
              </a:rPr>
              <a:t>Abdera</a:t>
            </a:r>
            <a:endParaRPr lang="nl-NL" sz="1800" dirty="0" smtClean="0">
              <a:solidFill>
                <a:schemeClr val="bg1"/>
              </a:solidFill>
            </a:endParaRPr>
          </a:p>
        </p:txBody>
      </p:sp>
      <p:sp>
        <p:nvSpPr>
          <p:cNvPr id="3" name="Titel 2"/>
          <p:cNvSpPr>
            <a:spLocks noGrp="1"/>
          </p:cNvSpPr>
          <p:nvPr>
            <p:ph type="title"/>
          </p:nvPr>
        </p:nvSpPr>
        <p:spPr/>
        <p:txBody>
          <a:bodyPr/>
          <a:lstStyle/>
          <a:p>
            <a:pPr>
              <a:defRPr/>
            </a:pPr>
            <a:r>
              <a:rPr lang="nl-NL" dirty="0" smtClean="0"/>
              <a:t>Oude theorieën over materie</a:t>
            </a:r>
            <a:endParaRPr lang="nl-NL" dirty="0"/>
          </a:p>
        </p:txBody>
      </p:sp>
      <p:pic>
        <p:nvPicPr>
          <p:cNvPr id="16388"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1078385"/>
            <a:ext cx="2222013" cy="1691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4" descr="http://www.phys.tue.nl/TULO/ICT2001/materie/Image12.gif">
            <a:hlinkClick r:id="rId2"/>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9530" y="2643758"/>
            <a:ext cx="1296987" cy="133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9545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a:spcBef>
                <a:spcPts val="0"/>
              </a:spcBef>
              <a:buNone/>
            </a:pPr>
            <a:r>
              <a:rPr lang="en" dirty="0" smtClean="0"/>
              <a:t>Scheikunde als wetenschap?</a:t>
            </a:r>
            <a:endParaRPr lang="en" dirty="0"/>
          </a:p>
        </p:txBody>
      </p:sp>
      <p:sp>
        <p:nvSpPr>
          <p:cNvPr id="46" name="Shape 4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Georgia"/>
              <a:buChar char="➢"/>
            </a:pPr>
            <a:r>
              <a:rPr lang="en" sz="2400" dirty="0" smtClean="0"/>
              <a:t>Empedocles(filosoof): Aarde, water, vuur &amp; lucht</a:t>
            </a:r>
          </a:p>
          <a:p>
            <a:pPr lvl="0" rtl="0">
              <a:spcBef>
                <a:spcPts val="0"/>
              </a:spcBef>
              <a:buNone/>
            </a:pPr>
            <a:endParaRPr sz="2400" dirty="0" smtClean="0"/>
          </a:p>
          <a:p>
            <a:pPr marL="457200" lvl="0" indent="-381000" rtl="0">
              <a:spcBef>
                <a:spcPts val="0"/>
              </a:spcBef>
              <a:buClr>
                <a:schemeClr val="dk1"/>
              </a:buClr>
              <a:buSzPct val="100000"/>
              <a:buFont typeface="Georgia"/>
              <a:buChar char="➢"/>
            </a:pPr>
            <a:r>
              <a:rPr lang="en" sz="2400" dirty="0" smtClean="0"/>
              <a:t>Aristoteles (filosoof): Aarde, water, vuur, lucht &amp; </a:t>
            </a:r>
            <a:r>
              <a:rPr lang="en" sz="2400" i="1" dirty="0" smtClean="0"/>
              <a:t>De Ether</a:t>
            </a:r>
          </a:p>
          <a:p>
            <a:pPr lvl="0" rtl="0">
              <a:spcBef>
                <a:spcPts val="0"/>
              </a:spcBef>
              <a:buNone/>
            </a:pPr>
            <a:endParaRPr sz="2400" dirty="0"/>
          </a:p>
          <a:p>
            <a:pPr marL="457200" lvl="0" indent="-381000" rtl="0">
              <a:spcBef>
                <a:spcPts val="0"/>
              </a:spcBef>
              <a:buClr>
                <a:schemeClr val="dk1"/>
              </a:buClr>
              <a:buSzPct val="100000"/>
              <a:buFont typeface="Georgia"/>
              <a:buChar char="➢"/>
            </a:pPr>
            <a:r>
              <a:rPr lang="en" sz="2400" dirty="0"/>
              <a:t>Democritus: Atoom</a:t>
            </a:r>
          </a:p>
          <a:p>
            <a:pPr lvl="0" rtl="0">
              <a:spcBef>
                <a:spcPts val="0"/>
              </a:spcBef>
              <a:buNone/>
            </a:pPr>
            <a:endParaRPr sz="2400" dirty="0"/>
          </a:p>
          <a:p>
            <a:pPr marL="457200" lvl="0" indent="-381000">
              <a:spcBef>
                <a:spcPts val="0"/>
              </a:spcBef>
              <a:buClr>
                <a:schemeClr val="dk1"/>
              </a:buClr>
              <a:buSzPct val="100000"/>
              <a:buFont typeface="Georgia"/>
              <a:buChar char="➢"/>
            </a:pPr>
            <a:r>
              <a:rPr lang="en" sz="2400" dirty="0" smtClean="0"/>
              <a:t>Middeleeuwen: Alchemie (materie onderzoeken)</a:t>
            </a:r>
            <a:endParaRPr lang="en" sz="2400" dirty="0"/>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05978"/>
            <a:ext cx="8229600" cy="857400"/>
          </a:xfrm>
          <a:prstGeom prst="rect">
            <a:avLst/>
          </a:prstGeom>
        </p:spPr>
        <p:txBody>
          <a:bodyPr lIns="91425" tIns="91425" rIns="91425" bIns="91425" anchor="ctr" anchorCtr="0">
            <a:noAutofit/>
          </a:bodyPr>
          <a:lstStyle/>
          <a:p>
            <a:pPr>
              <a:spcBef>
                <a:spcPts val="0"/>
              </a:spcBef>
              <a:buNone/>
            </a:pPr>
            <a:r>
              <a:rPr lang="en"/>
              <a:t>Chemistry as we know it</a:t>
            </a:r>
          </a:p>
        </p:txBody>
      </p:sp>
      <p:sp>
        <p:nvSpPr>
          <p:cNvPr id="52" name="Shape 52"/>
          <p:cNvSpPr txBox="1">
            <a:spLocks noGrp="1"/>
          </p:cNvSpPr>
          <p:nvPr>
            <p:ph type="body" idx="1"/>
          </p:nvPr>
        </p:nvSpPr>
        <p:spPr>
          <a:xfrm>
            <a:off x="146925" y="1200150"/>
            <a:ext cx="2383199" cy="3725699"/>
          </a:xfrm>
          <a:prstGeom prst="rect">
            <a:avLst/>
          </a:prstGeom>
        </p:spPr>
        <p:txBody>
          <a:bodyPr lIns="91425" tIns="91425" rIns="91425" bIns="91425" anchor="t" anchorCtr="0">
            <a:noAutofit/>
          </a:bodyPr>
          <a:lstStyle/>
          <a:p>
            <a:pPr lvl="0" algn="ctr" rtl="0">
              <a:spcBef>
                <a:spcPts val="0"/>
              </a:spcBef>
              <a:buNone/>
            </a:pPr>
            <a:r>
              <a:rPr lang="en" sz="1800"/>
              <a:t>Lavoisier</a:t>
            </a:r>
          </a:p>
          <a:p>
            <a:pPr algn="ctr">
              <a:spcBef>
                <a:spcPts val="0"/>
              </a:spcBef>
              <a:buNone/>
            </a:pPr>
            <a:r>
              <a:rPr lang="en" sz="1800"/>
              <a:t>(1743 - 1794)</a:t>
            </a:r>
          </a:p>
        </p:txBody>
      </p:sp>
      <p:sp>
        <p:nvSpPr>
          <p:cNvPr id="53" name="Shape 53"/>
          <p:cNvSpPr txBox="1">
            <a:spLocks noGrp="1"/>
          </p:cNvSpPr>
          <p:nvPr>
            <p:ph type="body" idx="2"/>
          </p:nvPr>
        </p:nvSpPr>
        <p:spPr>
          <a:xfrm>
            <a:off x="2518762" y="1200150"/>
            <a:ext cx="2253300" cy="3725699"/>
          </a:xfrm>
          <a:prstGeom prst="rect">
            <a:avLst/>
          </a:prstGeom>
        </p:spPr>
        <p:txBody>
          <a:bodyPr lIns="91425" tIns="91425" rIns="91425" bIns="91425" anchor="t" anchorCtr="0">
            <a:noAutofit/>
          </a:bodyPr>
          <a:lstStyle/>
          <a:p>
            <a:pPr lvl="0" algn="ctr" rtl="0">
              <a:spcBef>
                <a:spcPts val="0"/>
              </a:spcBef>
              <a:buNone/>
            </a:pPr>
            <a:r>
              <a:rPr lang="en" sz="1800"/>
              <a:t>Dalton</a:t>
            </a:r>
          </a:p>
          <a:p>
            <a:pPr algn="ctr">
              <a:spcBef>
                <a:spcPts val="0"/>
              </a:spcBef>
              <a:buNone/>
            </a:pPr>
            <a:r>
              <a:rPr lang="en" sz="1800"/>
              <a:t>(1766 - 1844)</a:t>
            </a:r>
          </a:p>
        </p:txBody>
      </p:sp>
      <p:pic>
        <p:nvPicPr>
          <p:cNvPr id="54" name="Shape 54"/>
          <p:cNvPicPr preferRelativeResize="0"/>
          <p:nvPr/>
        </p:nvPicPr>
        <p:blipFill>
          <a:blip r:embed="rId3"/>
          <a:stretch>
            <a:fillRect/>
          </a:stretch>
        </p:blipFill>
        <p:spPr>
          <a:xfrm>
            <a:off x="317537" y="2059600"/>
            <a:ext cx="2041963" cy="2697099"/>
          </a:xfrm>
          <a:prstGeom prst="rect">
            <a:avLst/>
          </a:prstGeom>
          <a:noFill/>
          <a:ln>
            <a:noFill/>
          </a:ln>
        </p:spPr>
      </p:pic>
      <p:pic>
        <p:nvPicPr>
          <p:cNvPr id="55" name="Shape 55"/>
          <p:cNvPicPr preferRelativeResize="0"/>
          <p:nvPr/>
        </p:nvPicPr>
        <p:blipFill>
          <a:blip r:embed="rId4"/>
          <a:stretch>
            <a:fillRect/>
          </a:stretch>
        </p:blipFill>
        <p:spPr>
          <a:xfrm>
            <a:off x="2766450" y="2157550"/>
            <a:ext cx="1928549" cy="2381848"/>
          </a:xfrm>
          <a:prstGeom prst="rect">
            <a:avLst/>
          </a:prstGeom>
          <a:noFill/>
          <a:ln>
            <a:noFill/>
          </a:ln>
        </p:spPr>
      </p:pic>
      <p:sp>
        <p:nvSpPr>
          <p:cNvPr id="56" name="Shape 56"/>
          <p:cNvSpPr txBox="1">
            <a:spLocks noGrp="1"/>
          </p:cNvSpPr>
          <p:nvPr>
            <p:ph type="body" idx="3"/>
          </p:nvPr>
        </p:nvSpPr>
        <p:spPr>
          <a:xfrm>
            <a:off x="4931325" y="1200150"/>
            <a:ext cx="1928699" cy="3725699"/>
          </a:xfrm>
          <a:prstGeom prst="rect">
            <a:avLst/>
          </a:prstGeom>
        </p:spPr>
        <p:txBody>
          <a:bodyPr lIns="91425" tIns="91425" rIns="91425" bIns="91425" anchor="t" anchorCtr="0">
            <a:noAutofit/>
          </a:bodyPr>
          <a:lstStyle/>
          <a:p>
            <a:pPr lvl="0" algn="ctr" rtl="0">
              <a:spcBef>
                <a:spcPts val="0"/>
              </a:spcBef>
              <a:buNone/>
            </a:pPr>
            <a:r>
              <a:rPr lang="en" sz="1800"/>
              <a:t>Avogadro</a:t>
            </a:r>
          </a:p>
          <a:p>
            <a:pPr lvl="0" algn="ctr" rtl="0">
              <a:spcBef>
                <a:spcPts val="0"/>
              </a:spcBef>
              <a:buNone/>
            </a:pPr>
            <a:r>
              <a:rPr lang="en" sz="1800"/>
              <a:t>(1776 - 1856)</a:t>
            </a:r>
          </a:p>
        </p:txBody>
      </p:sp>
      <p:pic>
        <p:nvPicPr>
          <p:cNvPr id="57" name="Shape 57"/>
          <p:cNvPicPr preferRelativeResize="0"/>
          <p:nvPr/>
        </p:nvPicPr>
        <p:blipFill>
          <a:blip r:embed="rId5"/>
          <a:stretch>
            <a:fillRect/>
          </a:stretch>
        </p:blipFill>
        <p:spPr>
          <a:xfrm>
            <a:off x="5024725" y="2217225"/>
            <a:ext cx="1694049" cy="2464848"/>
          </a:xfrm>
          <a:prstGeom prst="rect">
            <a:avLst/>
          </a:prstGeom>
          <a:noFill/>
          <a:ln>
            <a:noFill/>
          </a:ln>
        </p:spPr>
      </p:pic>
      <p:sp>
        <p:nvSpPr>
          <p:cNvPr id="58" name="Shape 58"/>
          <p:cNvSpPr txBox="1">
            <a:spLocks noGrp="1"/>
          </p:cNvSpPr>
          <p:nvPr>
            <p:ph type="body" idx="4"/>
          </p:nvPr>
        </p:nvSpPr>
        <p:spPr>
          <a:xfrm>
            <a:off x="7100550" y="1200150"/>
            <a:ext cx="1928699" cy="3725699"/>
          </a:xfrm>
          <a:prstGeom prst="rect">
            <a:avLst/>
          </a:prstGeom>
        </p:spPr>
        <p:txBody>
          <a:bodyPr lIns="91425" tIns="91425" rIns="91425" bIns="91425" anchor="t" anchorCtr="0">
            <a:noAutofit/>
          </a:bodyPr>
          <a:lstStyle/>
          <a:p>
            <a:pPr lvl="0" algn="ctr" rtl="0">
              <a:spcBef>
                <a:spcPts val="0"/>
              </a:spcBef>
              <a:buNone/>
            </a:pPr>
            <a:r>
              <a:rPr lang="en" sz="1800"/>
              <a:t>En meer….</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Dalton &amp; </a:t>
            </a:r>
            <a:r>
              <a:rPr lang="nl-NL" dirty="0" err="1" smtClean="0"/>
              <a:t>Mendelejev</a:t>
            </a:r>
            <a:endParaRPr lang="nl-NL" dirty="0"/>
          </a:p>
        </p:txBody>
      </p:sp>
      <p:sp>
        <p:nvSpPr>
          <p:cNvPr id="6" name="Tijdelijke aanduiding voor tekst 5"/>
          <p:cNvSpPr>
            <a:spLocks noGrp="1"/>
          </p:cNvSpPr>
          <p:nvPr>
            <p:ph type="body" idx="1"/>
          </p:nvPr>
        </p:nvSpPr>
        <p:spPr/>
        <p:txBody>
          <a:bodyPr/>
          <a:lstStyle/>
          <a:p>
            <a:r>
              <a:rPr lang="nl-NL" dirty="0" smtClean="0">
                <a:hlinkClick r:id="rId2"/>
              </a:rPr>
              <a:t>Bekijk het filmpj</a:t>
            </a:r>
            <a:r>
              <a:rPr lang="nl-NL" dirty="0" smtClean="0">
                <a:hlinkClick r:id="rId2"/>
              </a:rPr>
              <a:t>e en probeer de leerdoelen uit te werken.</a:t>
            </a:r>
            <a:endParaRPr lang="nl-NL" dirty="0" smtClean="0">
              <a:hlinkClick r:id="rId2"/>
            </a:endParaRPr>
          </a:p>
          <a:p>
            <a:endParaRPr lang="nl-NL" i="1" dirty="0">
              <a:hlinkClick r:id="rId2"/>
            </a:endParaRPr>
          </a:p>
          <a:p>
            <a:r>
              <a:rPr lang="nl-NL" i="1" dirty="0" smtClean="0">
                <a:hlinkClick r:id="rId2"/>
              </a:rPr>
              <a:t>http</a:t>
            </a:r>
            <a:r>
              <a:rPr lang="nl-NL" i="1" dirty="0">
                <a:hlinkClick r:id="rId2"/>
              </a:rPr>
              <a:t>://youtu.be/nsbXp64YPRQ</a:t>
            </a:r>
            <a:endParaRPr lang="nl-NL" i="1" dirty="0"/>
          </a:p>
          <a:p>
            <a:endParaRPr lang="nl-NL" dirty="0"/>
          </a:p>
        </p:txBody>
      </p:sp>
    </p:spTree>
    <p:extLst>
      <p:ext uri="{BB962C8B-B14F-4D97-AF65-F5344CB8AC3E}">
        <p14:creationId xmlns:p14="http://schemas.microsoft.com/office/powerpoint/2010/main" val="777149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paper-plan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415</Words>
  <Application>Microsoft Office PowerPoint</Application>
  <PresentationFormat>Diavoorstelling (16:9)</PresentationFormat>
  <Paragraphs>64</Paragraphs>
  <Slides>16</Slides>
  <Notes>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16</vt:i4>
      </vt:variant>
    </vt:vector>
  </HeadingPairs>
  <TitlesOfParts>
    <vt:vector size="21" baseType="lpstr">
      <vt:lpstr>Arial</vt:lpstr>
      <vt:lpstr>Georgia</vt:lpstr>
      <vt:lpstr>Wingdings</vt:lpstr>
      <vt:lpstr>Wingdings 3</vt:lpstr>
      <vt:lpstr>paper-plane</vt:lpstr>
      <vt:lpstr>Nobelprijs</vt:lpstr>
      <vt:lpstr>Geschiedenis van de scheikunde</vt:lpstr>
      <vt:lpstr>Alfred Nobel</vt:lpstr>
      <vt:lpstr>Nobelprijzen</vt:lpstr>
      <vt:lpstr>PowerPoint-presentatie</vt:lpstr>
      <vt:lpstr>Oude theorieën over materie</vt:lpstr>
      <vt:lpstr>Scheikunde als wetenschap?</vt:lpstr>
      <vt:lpstr>Chemistry as we know it</vt:lpstr>
      <vt:lpstr>Dalton &amp; Mendelejev</vt:lpstr>
      <vt:lpstr>Periodiek systeem Mendelejev</vt:lpstr>
      <vt:lpstr>Periodiek systeem Mendelejev</vt:lpstr>
      <vt:lpstr>Periodiek systeem</vt:lpstr>
      <vt:lpstr>Dus…….</vt:lpstr>
      <vt:lpstr>Conclusie</vt:lpstr>
      <vt:lpstr>Antwoorden</vt:lpstr>
      <vt:lpstr>Relevantie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Nobelprijs</dc:title>
  <dc:creator>Mariebelle van der Linde (CLV)</dc:creator>
  <cp:lastModifiedBy>Mariebelle van der Linde (CLV)</cp:lastModifiedBy>
  <cp:revision>23</cp:revision>
  <dcterms:modified xsi:type="dcterms:W3CDTF">2015-12-01T17:03:08Z</dcterms:modified>
</cp:coreProperties>
</file>